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7.xml" ContentType="application/vnd.openxmlformats-officedocument.presentationml.comments+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0.xml" ContentType="application/vnd.openxmlformats-officedocument.presentationml.comment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60" r:id="rId3"/>
    <p:sldId id="277" r:id="rId4"/>
    <p:sldId id="267" r:id="rId5"/>
    <p:sldId id="284" r:id="rId6"/>
    <p:sldId id="278" r:id="rId7"/>
    <p:sldId id="279" r:id="rId8"/>
    <p:sldId id="280" r:id="rId9"/>
    <p:sldId id="264" r:id="rId10"/>
    <p:sldId id="289" r:id="rId11"/>
    <p:sldId id="285" r:id="rId12"/>
    <p:sldId id="286" r:id="rId13"/>
    <p:sldId id="301" r:id="rId14"/>
    <p:sldId id="302" r:id="rId15"/>
    <p:sldId id="294" r:id="rId16"/>
    <p:sldId id="295" r:id="rId17"/>
    <p:sldId id="288" r:id="rId18"/>
    <p:sldId id="296" r:id="rId19"/>
    <p:sldId id="292" r:id="rId20"/>
    <p:sldId id="297" r:id="rId21"/>
    <p:sldId id="298" r:id="rId22"/>
    <p:sldId id="299" r:id="rId23"/>
    <p:sldId id="269" r:id="rId24"/>
    <p:sldId id="270" r:id="rId25"/>
    <p:sldId id="274" r:id="rId26"/>
    <p:sldId id="290" r:id="rId27"/>
    <p:sldId id="304" r:id="rId28"/>
    <p:sldId id="305" r:id="rId29"/>
    <p:sldId id="303"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29"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0" d="100"/>
          <a:sy n="50" d="100"/>
        </p:scale>
        <p:origin x="66" y="82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1-30T19:53:53.996" idx="20">
    <p:pos x="10" y="10"/>
    <p:text>Include in this slide questions for the audience, either before we even make a statement, or prompt discussion after</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01T13:20:28.124" idx="23">
    <p:pos x="10" y="10"/>
    <p:text>point here is just to say, lots of ups and downs, successes and failures, psyhcological trauma</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saurin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saurin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 authorId="1" dt="2020-02-01T13:19:36.242" idx="22">
    <p:pos x="202" y="202"/>
    <p:text>saurin as called out by david, talk about the process overall, some of the steps you took</p:text>
    <p:extLst>
      <p:ext uri="{C676402C-5697-4E1C-873F-D02D1690AC5C}">
        <p15:threadingInfo xmlns:p15="http://schemas.microsoft.com/office/powerpoint/2012/main" timeZoneBias="300"/>
      </p:ext>
    </p:extLst>
  </p:cm>
  <p:cm authorId="1" dt="2020-02-02T13:17:34.462" idx="25">
    <p:pos x="394" y="394"/>
    <p:text>last two bullets are referring to how we thought we'd start with looking at say, student teacher ratio but then realized it was flat so moved on to looking at other things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2-02T13:23:59.762" idx="26">
    <p:pos x="820" y="1405"/>
    <p:text>we felt it was important to understand the context / landscape of the topic we are researching. so while this is not directly answering or referring to our questions, it's helpful in understanding the bigger picture</p:text>
    <p:extLst>
      <p:ext uri="{C676402C-5697-4E1C-873F-D02D1690AC5C}">
        <p15:threadingInfo xmlns:p15="http://schemas.microsoft.com/office/powerpoint/2012/main" timeZoneBias="300"/>
      </p:ext>
    </p:extLst>
  </p:cm>
  <p:cm authorId="1" dt="2020-02-02T13:24:55.987" idx="27">
    <p:pos x="10" y="10"/>
    <p:text>we will see in future slides that 2013 and moving forward tend to look different than earlier years.</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2-02T13:26:52.595" idx="28">
    <p:pos x="10" y="10"/>
    <p:text>note that this slide has data a few years earlier than the previous slide</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2-01T18:20:07.330" idx="24">
    <p:pos x="10" y="10"/>
    <p:text>no ratio bc flat,mention that</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2/2/2020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2/2/2020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369286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160925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201827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30465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376321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15739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125484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131140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3121555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106734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20</a:t>
            </a:fld>
            <a:endParaRPr lang="en-US"/>
          </a:p>
        </p:txBody>
      </p:sp>
    </p:spTree>
    <p:extLst>
      <p:ext uri="{BB962C8B-B14F-4D97-AF65-F5344CB8AC3E}">
        <p14:creationId xmlns:p14="http://schemas.microsoft.com/office/powerpoint/2010/main" val="2071733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21</a:t>
            </a:fld>
            <a:endParaRPr lang="en-US"/>
          </a:p>
        </p:txBody>
      </p:sp>
    </p:spTree>
    <p:extLst>
      <p:ext uri="{BB962C8B-B14F-4D97-AF65-F5344CB8AC3E}">
        <p14:creationId xmlns:p14="http://schemas.microsoft.com/office/powerpoint/2010/main" val="1238797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22</a:t>
            </a:fld>
            <a:endParaRPr lang="en-US"/>
          </a:p>
        </p:txBody>
      </p:sp>
    </p:spTree>
    <p:extLst>
      <p:ext uri="{BB962C8B-B14F-4D97-AF65-F5344CB8AC3E}">
        <p14:creationId xmlns:p14="http://schemas.microsoft.com/office/powerpoint/2010/main" val="28286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23</a:t>
            </a:fld>
            <a:endParaRPr lang="en-US"/>
          </a:p>
        </p:txBody>
      </p:sp>
    </p:spTree>
    <p:extLst>
      <p:ext uri="{BB962C8B-B14F-4D97-AF65-F5344CB8AC3E}">
        <p14:creationId xmlns:p14="http://schemas.microsoft.com/office/powerpoint/2010/main" val="284971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24</a:t>
            </a:fld>
            <a:endParaRPr lang="en-US"/>
          </a:p>
        </p:txBody>
      </p:sp>
    </p:spTree>
    <p:extLst>
      <p:ext uri="{BB962C8B-B14F-4D97-AF65-F5344CB8AC3E}">
        <p14:creationId xmlns:p14="http://schemas.microsoft.com/office/powerpoint/2010/main" val="210468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25</a:t>
            </a:fld>
            <a:endParaRPr lang="en-US"/>
          </a:p>
        </p:txBody>
      </p:sp>
    </p:spTree>
    <p:extLst>
      <p:ext uri="{BB962C8B-B14F-4D97-AF65-F5344CB8AC3E}">
        <p14:creationId xmlns:p14="http://schemas.microsoft.com/office/powerpoint/2010/main" val="2070303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1125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34977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2/2/2020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2/2/2020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2/2/2020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2/2/2020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2/2/2020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2/2/2020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2/2/2020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2/2/2020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2/2/2020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2/2/2020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2/2/2020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2/2/2020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comments" Target="../comments/comment9.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Public Schools Overview</a:t>
            </a:r>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1967344"/>
            <a:ext cx="9628632" cy="4890655"/>
          </a:xfrm>
          <a:prstGeom prst="rect">
            <a:avLst/>
          </a:prstGeom>
        </p:spPr>
        <p:txBody>
          <a:bodyPr>
            <a:normAutofit fontScale="77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600" dirty="0"/>
              <a:t>~57m students attended elementary, middle, and high schools across the US in 2019</a:t>
            </a:r>
          </a:p>
          <a:p>
            <a:pPr lvl="1"/>
            <a:r>
              <a:rPr lang="en-US" sz="2600" dirty="0"/>
              <a:t>Highest enrollment ever reported for public schools</a:t>
            </a:r>
          </a:p>
          <a:p>
            <a:pPr marL="457200" lvl="1" indent="0">
              <a:buNone/>
            </a:pPr>
            <a:endParaRPr lang="en-US" sz="2600" dirty="0"/>
          </a:p>
          <a:p>
            <a:r>
              <a:rPr lang="en-US" sz="2600" dirty="0"/>
              <a:t>3.7m teachers 2019</a:t>
            </a:r>
          </a:p>
          <a:p>
            <a:pPr lvl="1"/>
            <a:r>
              <a:rPr lang="en-US" sz="2600" dirty="0"/>
              <a:t>Average salary $59k</a:t>
            </a:r>
          </a:p>
          <a:p>
            <a:pPr marL="457200" lvl="1" indent="0">
              <a:buNone/>
            </a:pPr>
            <a:endParaRPr lang="en-US" sz="2600" dirty="0"/>
          </a:p>
          <a:p>
            <a:r>
              <a:rPr lang="en-US" sz="2600" dirty="0"/>
              <a:t>US gov’t allocates 8% to public schools ($706B)</a:t>
            </a:r>
          </a:p>
          <a:p>
            <a:endParaRPr lang="en-US" sz="2600" dirty="0"/>
          </a:p>
          <a:p>
            <a:r>
              <a:rPr lang="en-US" sz="2600" dirty="0"/>
              <a:t>Best graduation rate:</a:t>
            </a:r>
          </a:p>
          <a:p>
            <a:pPr lvl="1"/>
            <a:r>
              <a:rPr lang="en-US" sz="2600" dirty="0"/>
              <a:t>Missouri 88%</a:t>
            </a:r>
          </a:p>
          <a:p>
            <a:pPr marL="457200" lvl="1" indent="0">
              <a:buNone/>
            </a:pPr>
            <a:endParaRPr lang="en-US" sz="2600" dirty="0"/>
          </a:p>
          <a:p>
            <a:r>
              <a:rPr lang="en-US" sz="2600" dirty="0"/>
              <a:t>Worst graduation rate:</a:t>
            </a:r>
          </a:p>
          <a:p>
            <a:pPr lvl="1"/>
            <a:r>
              <a:rPr lang="en-US" sz="2600" dirty="0"/>
              <a:t>DC 69%</a:t>
            </a:r>
          </a:p>
          <a:p>
            <a:pPr marL="0" indent="0" eaLnBrk="0" fontAlgn="base" hangingPunct="0">
              <a:spcBef>
                <a:spcPct val="0"/>
              </a:spcBef>
              <a:spcAft>
                <a:spcPct val="0"/>
              </a:spcAft>
              <a:buNone/>
            </a:pPr>
            <a:endParaRPr lang="en-US" altLang="en-US" sz="23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90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40863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5" name="Picture 4">
            <a:extLst>
              <a:ext uri="{FF2B5EF4-FFF2-40B4-BE49-F238E27FC236}">
                <a16:creationId xmlns:a16="http://schemas.microsoft.com/office/drawing/2014/main" id="{C3392D2D-5E68-49D6-84E0-61A956E6E2D9}"/>
              </a:ext>
            </a:extLst>
          </p:cNvPr>
          <p:cNvPicPr>
            <a:picLocks noChangeAspect="1"/>
          </p:cNvPicPr>
          <p:nvPr/>
        </p:nvPicPr>
        <p:blipFill>
          <a:blip r:embed="rId3"/>
          <a:stretch>
            <a:fillRect/>
          </a:stretch>
        </p:blipFill>
        <p:spPr>
          <a:xfrm>
            <a:off x="2146467" y="2190749"/>
            <a:ext cx="7896017" cy="3986213"/>
          </a:xfrm>
          <a:prstGeom prst="rect">
            <a:avLst/>
          </a:prstGeom>
          <a:ln>
            <a:solidFill>
              <a:schemeClr val="bg1">
                <a:lumMod val="25000"/>
              </a:schemeClr>
            </a:solidFill>
          </a:ln>
        </p:spPr>
      </p:pic>
      <p:sp>
        <p:nvSpPr>
          <p:cNvPr id="6" name="TextBox 5">
            <a:extLst>
              <a:ext uri="{FF2B5EF4-FFF2-40B4-BE49-F238E27FC236}">
                <a16:creationId xmlns:a16="http://schemas.microsoft.com/office/drawing/2014/main" id="{FE2190CA-2B45-4699-81A5-300075F3C69C}"/>
              </a:ext>
            </a:extLst>
          </p:cNvPr>
          <p:cNvSpPr txBox="1"/>
          <p:nvPr/>
        </p:nvSpPr>
        <p:spPr>
          <a:xfrm>
            <a:off x="346364" y="2190749"/>
            <a:ext cx="1662545"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2013: </a:t>
            </a:r>
            <a:r>
              <a:rPr lang="en-US" dirty="0"/>
              <a:t>Change in grading system to focus less on standardized testing and more on knowledge and life skills</a:t>
            </a:r>
          </a:p>
        </p:txBody>
      </p:sp>
    </p:spTree>
    <p:extLst>
      <p:ext uri="{BB962C8B-B14F-4D97-AF65-F5344CB8AC3E}">
        <p14:creationId xmlns:p14="http://schemas.microsoft.com/office/powerpoint/2010/main" val="30749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6" name="Picture 5">
            <a:extLst>
              <a:ext uri="{FF2B5EF4-FFF2-40B4-BE49-F238E27FC236}">
                <a16:creationId xmlns:a16="http://schemas.microsoft.com/office/drawing/2014/main" id="{6035857B-304E-48F3-9B67-09B2881B9FFE}"/>
              </a:ext>
            </a:extLst>
          </p:cNvPr>
          <p:cNvPicPr preferRelativeResize="0">
            <a:picLocks noChangeAspect="1"/>
          </p:cNvPicPr>
          <p:nvPr/>
        </p:nvPicPr>
        <p:blipFill>
          <a:blip r:embed="rId3"/>
          <a:stretch>
            <a:fillRect/>
          </a:stretch>
        </p:blipFill>
        <p:spPr>
          <a:xfrm>
            <a:off x="2281428" y="2275201"/>
            <a:ext cx="7900416" cy="3954621"/>
          </a:xfrm>
          <a:prstGeom prst="rect">
            <a:avLst/>
          </a:prstGeom>
          <a:ln>
            <a:solidFill>
              <a:schemeClr val="bg1">
                <a:lumMod val="25000"/>
              </a:schemeClr>
            </a:solidFill>
          </a:ln>
        </p:spPr>
      </p:pic>
      <p:sp>
        <p:nvSpPr>
          <p:cNvPr id="5" name="TextBox 4">
            <a:extLst>
              <a:ext uri="{FF2B5EF4-FFF2-40B4-BE49-F238E27FC236}">
                <a16:creationId xmlns:a16="http://schemas.microsoft.com/office/drawing/2014/main" id="{2EE7C4E6-E4C6-476E-9E90-8084AF1D0D49}"/>
              </a:ext>
            </a:extLst>
          </p:cNvPr>
          <p:cNvSpPr txBox="1"/>
          <p:nvPr/>
        </p:nvSpPr>
        <p:spPr>
          <a:xfrm>
            <a:off x="346364" y="2190749"/>
            <a:ext cx="166254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2013: </a:t>
            </a:r>
            <a:r>
              <a:rPr lang="en-US" dirty="0"/>
              <a:t>Seeming correlation with</a:t>
            </a:r>
            <a:r>
              <a:rPr lang="en-US" b="1" dirty="0"/>
              <a:t> </a:t>
            </a:r>
            <a:r>
              <a:rPr lang="en-US" dirty="0"/>
              <a:t>change in grading system in which avg spend per student increases. 2010-2012 was essentially flat</a:t>
            </a:r>
          </a:p>
        </p:txBody>
      </p:sp>
    </p:spTree>
    <p:extLst>
      <p:ext uri="{BB962C8B-B14F-4D97-AF65-F5344CB8AC3E}">
        <p14:creationId xmlns:p14="http://schemas.microsoft.com/office/powerpoint/2010/main" val="226375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pic>
        <p:nvPicPr>
          <p:cNvPr id="5" name="Picture 4">
            <a:extLst>
              <a:ext uri="{FF2B5EF4-FFF2-40B4-BE49-F238E27FC236}">
                <a16:creationId xmlns:a16="http://schemas.microsoft.com/office/drawing/2014/main" id="{7077DFDC-24A9-4E33-A867-21304D2E9EED}"/>
              </a:ext>
            </a:extLst>
          </p:cNvPr>
          <p:cNvPicPr>
            <a:picLocks noChangeAspect="1"/>
          </p:cNvPicPr>
          <p:nvPr/>
        </p:nvPicPr>
        <p:blipFill>
          <a:blip r:embed="rId3"/>
          <a:stretch>
            <a:fillRect/>
          </a:stretch>
        </p:blipFill>
        <p:spPr>
          <a:xfrm>
            <a:off x="4270664" y="2257768"/>
            <a:ext cx="4219575" cy="2771775"/>
          </a:xfrm>
          <a:prstGeom prst="rect">
            <a:avLst/>
          </a:prstGeom>
          <a:ln>
            <a:solidFill>
              <a:schemeClr val="bg1">
                <a:lumMod val="25000"/>
              </a:schemeClr>
            </a:solidFill>
          </a:ln>
        </p:spPr>
      </p:pic>
      <p:pic>
        <p:nvPicPr>
          <p:cNvPr id="7" name="Picture 6">
            <a:extLst>
              <a:ext uri="{FF2B5EF4-FFF2-40B4-BE49-F238E27FC236}">
                <a16:creationId xmlns:a16="http://schemas.microsoft.com/office/drawing/2014/main" id="{EE0E1E4F-3236-4C82-9C1A-D1D13FC20070}"/>
              </a:ext>
            </a:extLst>
          </p:cNvPr>
          <p:cNvPicPr>
            <a:picLocks noChangeAspect="1"/>
          </p:cNvPicPr>
          <p:nvPr/>
        </p:nvPicPr>
        <p:blipFill>
          <a:blip r:embed="rId4"/>
          <a:stretch>
            <a:fillRect/>
          </a:stretch>
        </p:blipFill>
        <p:spPr>
          <a:xfrm>
            <a:off x="0" y="2257768"/>
            <a:ext cx="4219575" cy="2771775"/>
          </a:xfrm>
          <a:prstGeom prst="rect">
            <a:avLst/>
          </a:prstGeom>
          <a:ln>
            <a:solidFill>
              <a:schemeClr val="bg1">
                <a:lumMod val="25000"/>
              </a:schemeClr>
            </a:solidFill>
          </a:ln>
        </p:spPr>
      </p:pic>
      <p:pic>
        <p:nvPicPr>
          <p:cNvPr id="3" name="Picture 2">
            <a:extLst>
              <a:ext uri="{FF2B5EF4-FFF2-40B4-BE49-F238E27FC236}">
                <a16:creationId xmlns:a16="http://schemas.microsoft.com/office/drawing/2014/main" id="{1E7BF8A8-3E7E-45C5-8CC6-B730B3EA8DFB}"/>
              </a:ext>
            </a:extLst>
          </p:cNvPr>
          <p:cNvPicPr>
            <a:picLocks noChangeAspect="1"/>
          </p:cNvPicPr>
          <p:nvPr/>
        </p:nvPicPr>
        <p:blipFill>
          <a:blip r:embed="rId5"/>
          <a:stretch>
            <a:fillRect/>
          </a:stretch>
        </p:blipFill>
        <p:spPr>
          <a:xfrm>
            <a:off x="7263246" y="2591144"/>
            <a:ext cx="4219574" cy="2757577"/>
          </a:xfrm>
          <a:prstGeom prst="rect">
            <a:avLst/>
          </a:prstGeom>
          <a:ln>
            <a:solidFill>
              <a:schemeClr val="bg1">
                <a:lumMod val="25000"/>
              </a:schemeClr>
            </a:solidFill>
          </a:ln>
        </p:spPr>
      </p:pic>
    </p:spTree>
    <p:extLst>
      <p:ext uri="{BB962C8B-B14F-4D97-AF65-F5344CB8AC3E}">
        <p14:creationId xmlns:p14="http://schemas.microsoft.com/office/powerpoint/2010/main" val="27030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Findings - State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9" name="Picture 8">
            <a:extLst>
              <a:ext uri="{FF2B5EF4-FFF2-40B4-BE49-F238E27FC236}">
                <a16:creationId xmlns:a16="http://schemas.microsoft.com/office/drawing/2014/main" id="{84196F39-D683-4F9D-BFFD-D6777922B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692" y="2190749"/>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16682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Findings - State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7" name="Picture 6" descr="A close up of a map&#10;&#10;Description automatically generated">
            <a:extLst>
              <a:ext uri="{FF2B5EF4-FFF2-40B4-BE49-F238E27FC236}">
                <a16:creationId xmlns:a16="http://schemas.microsoft.com/office/drawing/2014/main" id="{F57C1F24-30DF-4A56-87E7-C6AD396BE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2214031"/>
            <a:ext cx="5487650" cy="3658433"/>
          </a:xfrm>
          <a:prstGeom prst="rect">
            <a:avLst/>
          </a:prstGeom>
          <a:ln>
            <a:solidFill>
              <a:schemeClr val="bg1">
                <a:lumMod val="25000"/>
              </a:schemeClr>
            </a:solidFill>
          </a:ln>
        </p:spPr>
      </p:pic>
      <p:pic>
        <p:nvPicPr>
          <p:cNvPr id="2" name="Picture 1">
            <a:extLst>
              <a:ext uri="{FF2B5EF4-FFF2-40B4-BE49-F238E27FC236}">
                <a16:creationId xmlns:a16="http://schemas.microsoft.com/office/drawing/2014/main" id="{93D24FB1-29F8-4DA5-B27E-5E43AFC2B58E}"/>
              </a:ext>
            </a:extLst>
          </p:cNvPr>
          <p:cNvPicPr>
            <a:picLocks noChangeAspect="1"/>
          </p:cNvPicPr>
          <p:nvPr/>
        </p:nvPicPr>
        <p:blipFill>
          <a:blip r:embed="rId4"/>
          <a:stretch>
            <a:fillRect/>
          </a:stretch>
        </p:blipFill>
        <p:spPr>
          <a:xfrm>
            <a:off x="190065" y="2214031"/>
            <a:ext cx="5487650" cy="3681715"/>
          </a:xfrm>
          <a:prstGeom prst="rect">
            <a:avLst/>
          </a:prstGeom>
          <a:ln>
            <a:solidFill>
              <a:schemeClr val="bg1">
                <a:lumMod val="25000"/>
              </a:schemeClr>
            </a:solidFill>
          </a:ln>
        </p:spPr>
      </p:pic>
      <p:grpSp>
        <p:nvGrpSpPr>
          <p:cNvPr id="8" name="Group 7">
            <a:extLst>
              <a:ext uri="{FF2B5EF4-FFF2-40B4-BE49-F238E27FC236}">
                <a16:creationId xmlns:a16="http://schemas.microsoft.com/office/drawing/2014/main" id="{E7FB7D57-C4F0-46FF-84E8-343C8B80C762}"/>
              </a:ext>
            </a:extLst>
          </p:cNvPr>
          <p:cNvGrpSpPr/>
          <p:nvPr/>
        </p:nvGrpSpPr>
        <p:grpSpPr>
          <a:xfrm>
            <a:off x="3280534" y="2190749"/>
            <a:ext cx="5467697" cy="3658433"/>
            <a:chOff x="210018" y="2214030"/>
            <a:chExt cx="5467697" cy="3658433"/>
          </a:xfrm>
        </p:grpSpPr>
        <p:pic>
          <p:nvPicPr>
            <p:cNvPr id="5" name="Picture 4">
              <a:extLst>
                <a:ext uri="{FF2B5EF4-FFF2-40B4-BE49-F238E27FC236}">
                  <a16:creationId xmlns:a16="http://schemas.microsoft.com/office/drawing/2014/main" id="{B9FCC489-AB9D-4ADF-986A-7908848F872F}"/>
                </a:ext>
              </a:extLst>
            </p:cNvPr>
            <p:cNvPicPr>
              <a:picLocks noChangeAspect="1"/>
            </p:cNvPicPr>
            <p:nvPr/>
          </p:nvPicPr>
          <p:blipFill>
            <a:blip r:embed="rId5"/>
            <a:stretch>
              <a:fillRect/>
            </a:stretch>
          </p:blipFill>
          <p:spPr>
            <a:xfrm>
              <a:off x="210018" y="2214030"/>
              <a:ext cx="5467697" cy="3658433"/>
            </a:xfrm>
            <a:prstGeom prst="rect">
              <a:avLst/>
            </a:prstGeom>
            <a:ln>
              <a:solidFill>
                <a:schemeClr val="bg1">
                  <a:lumMod val="25000"/>
                </a:schemeClr>
              </a:solidFill>
            </a:ln>
          </p:spPr>
        </p:pic>
        <p:sp>
          <p:nvSpPr>
            <p:cNvPr id="6" name="TextBox 5">
              <a:extLst>
                <a:ext uri="{FF2B5EF4-FFF2-40B4-BE49-F238E27FC236}">
                  <a16:creationId xmlns:a16="http://schemas.microsoft.com/office/drawing/2014/main" id="{04BDA034-D7FB-4803-99EF-3B6F868D932B}"/>
                </a:ext>
              </a:extLst>
            </p:cNvPr>
            <p:cNvSpPr txBox="1"/>
            <p:nvPr/>
          </p:nvSpPr>
          <p:spPr>
            <a:xfrm>
              <a:off x="2027195" y="3429000"/>
              <a:ext cx="2207623"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y = 0.0x + 80.51</a:t>
              </a:r>
            </a:p>
          </p:txBody>
        </p:sp>
      </p:grpSp>
    </p:spTree>
    <p:extLst>
      <p:ext uri="{BB962C8B-B14F-4D97-AF65-F5344CB8AC3E}">
        <p14:creationId xmlns:p14="http://schemas.microsoft.com/office/powerpoint/2010/main" val="153945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This is the first class not required to take the Georgia High School Graduation Test in order to receive a regular diploma, as Georgia moves away from a one-size-fits-all approach to graduation.</a:t>
            </a:r>
          </a:p>
          <a:p>
            <a:pPr marL="0" indent="0" eaLnBrk="0" fontAlgn="base" hangingPunct="0">
              <a:spcBef>
                <a:spcPct val="0"/>
              </a:spcBef>
              <a:spcAft>
                <a:spcPct val="0"/>
              </a:spcAft>
              <a:buNone/>
            </a:pPr>
            <a:r>
              <a:rPr lang="en-US" altLang="en-US" sz="2400" dirty="0">
                <a:latin typeface="Arial" panose="020B0604020202020204" pitchFamily="34" charset="0"/>
              </a:rPr>
              <a:t>2013</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There is evidence that focusing less on testing, and more on career education and personalized paths to graduation, opens up opportunities for students. The graduation rate for students who complete a Career Pathway is much higher – at 89 percent – than the rate for students who do not.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Moving forward, the </a:t>
            </a:r>
            <a:r>
              <a:rPr lang="en-US" altLang="en-US" sz="2400" dirty="0" err="1">
                <a:latin typeface="Arial" panose="020B0604020202020204" pitchFamily="34" charset="0"/>
              </a:rPr>
              <a:t>GaDOE</a:t>
            </a:r>
            <a:r>
              <a:rPr lang="en-US" altLang="en-US" sz="2400" dirty="0">
                <a:latin typeface="Arial" panose="020B0604020202020204" pitchFamily="34" charset="0"/>
              </a:rPr>
              <a:t> will continue to focus on personalized learning rather than a standardized approach – including Career, Technical and Agricultural Education (CTAE) and core credit flexibility, including the new flexibility that allows students to receive a math, science, or foreign language credit for a computer programming course.</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The agency is also working to improve the graduation rate for students with disabilities through a statewide systemic improvement plan which establishes a network of regional support to support local districts in implementing interventions provided by the National Dropout Prevention Center.</a:t>
            </a:r>
          </a:p>
        </p:txBody>
      </p:sp>
    </p:spTree>
    <p:extLst>
      <p:ext uri="{BB962C8B-B14F-4D97-AF65-F5344CB8AC3E}">
        <p14:creationId xmlns:p14="http://schemas.microsoft.com/office/powerpoint/2010/main" val="32406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2" name="Picture 1">
            <a:extLst>
              <a:ext uri="{FF2B5EF4-FFF2-40B4-BE49-F238E27FC236}">
                <a16:creationId xmlns:a16="http://schemas.microsoft.com/office/drawing/2014/main" id="{E666A286-F18F-4A44-82BD-B9C6C70787E6}"/>
              </a:ext>
            </a:extLst>
          </p:cNvPr>
          <p:cNvPicPr>
            <a:picLocks noChangeAspect="1"/>
          </p:cNvPicPr>
          <p:nvPr/>
        </p:nvPicPr>
        <p:blipFill>
          <a:blip r:embed="rId3"/>
          <a:stretch>
            <a:fillRect/>
          </a:stretch>
        </p:blipFill>
        <p:spPr>
          <a:xfrm>
            <a:off x="1127760" y="2190749"/>
            <a:ext cx="3905250" cy="2362200"/>
          </a:xfrm>
          <a:prstGeom prst="rect">
            <a:avLst/>
          </a:prstGeom>
          <a:ln>
            <a:solidFill>
              <a:schemeClr val="bg1">
                <a:lumMod val="25000"/>
              </a:schemeClr>
            </a:solidFill>
          </a:ln>
        </p:spPr>
      </p:pic>
      <p:pic>
        <p:nvPicPr>
          <p:cNvPr id="7" name="Picture 6">
            <a:extLst>
              <a:ext uri="{FF2B5EF4-FFF2-40B4-BE49-F238E27FC236}">
                <a16:creationId xmlns:a16="http://schemas.microsoft.com/office/drawing/2014/main" id="{20EC9F5B-FE1D-473D-B8BA-6BC60A2027DB}"/>
              </a:ext>
            </a:extLst>
          </p:cNvPr>
          <p:cNvPicPr>
            <a:picLocks noChangeAspect="1"/>
          </p:cNvPicPr>
          <p:nvPr/>
        </p:nvPicPr>
        <p:blipFill>
          <a:blip r:embed="rId4"/>
          <a:stretch>
            <a:fillRect/>
          </a:stretch>
        </p:blipFill>
        <p:spPr>
          <a:xfrm>
            <a:off x="5393817" y="2214562"/>
            <a:ext cx="3829050" cy="2428875"/>
          </a:xfrm>
          <a:prstGeom prst="rect">
            <a:avLst/>
          </a:prstGeom>
          <a:ln>
            <a:solidFill>
              <a:schemeClr val="bg1">
                <a:lumMod val="25000"/>
              </a:schemeClr>
            </a:solidFill>
          </a:ln>
        </p:spPr>
      </p:pic>
      <p:pic>
        <p:nvPicPr>
          <p:cNvPr id="8" name="Picture 7">
            <a:extLst>
              <a:ext uri="{FF2B5EF4-FFF2-40B4-BE49-F238E27FC236}">
                <a16:creationId xmlns:a16="http://schemas.microsoft.com/office/drawing/2014/main" id="{528CB9DF-CBE2-44ED-92CB-BDAC8F5927AA}"/>
              </a:ext>
            </a:extLst>
          </p:cNvPr>
          <p:cNvPicPr>
            <a:picLocks noChangeAspect="1"/>
          </p:cNvPicPr>
          <p:nvPr/>
        </p:nvPicPr>
        <p:blipFill>
          <a:blip r:embed="rId5"/>
          <a:stretch>
            <a:fillRect/>
          </a:stretch>
        </p:blipFill>
        <p:spPr>
          <a:xfrm>
            <a:off x="4459333" y="3957980"/>
            <a:ext cx="3848100" cy="2400300"/>
          </a:xfrm>
          <a:prstGeom prst="rect">
            <a:avLst/>
          </a:prstGeom>
          <a:ln>
            <a:solidFill>
              <a:schemeClr val="bg1">
                <a:lumMod val="25000"/>
              </a:schemeClr>
            </a:solidFill>
          </a:ln>
        </p:spPr>
      </p:pic>
    </p:spTree>
    <p:extLst>
      <p:ext uri="{BB962C8B-B14F-4D97-AF65-F5344CB8AC3E}">
        <p14:creationId xmlns:p14="http://schemas.microsoft.com/office/powerpoint/2010/main" val="120922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3777CA6D-DDA0-4B12-84B0-34F1B985E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44" y="2733223"/>
            <a:ext cx="5487650" cy="3658433"/>
          </a:xfrm>
          <a:prstGeom prst="rect">
            <a:avLst/>
          </a:prstGeom>
          <a:ln>
            <a:solidFill>
              <a:schemeClr val="bg1">
                <a:lumMod val="25000"/>
              </a:schemeClr>
            </a:solidFill>
          </a:ln>
        </p:spPr>
      </p:pic>
      <p:pic>
        <p:nvPicPr>
          <p:cNvPr id="9" name="Picture 8" descr="A close up of a logo&#10;&#10;Description automatically generated">
            <a:extLst>
              <a:ext uri="{FF2B5EF4-FFF2-40B4-BE49-F238E27FC236}">
                <a16:creationId xmlns:a16="http://schemas.microsoft.com/office/drawing/2014/main" id="{712B7BB1-BA1C-4ED8-BA58-B6E0FB791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706" y="2733224"/>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490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7" name="Picture 6" descr="A screenshot of a cell phone&#10;&#10;Description automatically generated">
            <a:extLst>
              <a:ext uri="{FF2B5EF4-FFF2-40B4-BE49-F238E27FC236}">
                <a16:creationId xmlns:a16="http://schemas.microsoft.com/office/drawing/2014/main" id="{3DF3363D-D740-44E7-A9EA-38BEB5BCE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27" y="2728079"/>
            <a:ext cx="5487650" cy="3658433"/>
          </a:xfrm>
          <a:prstGeom prst="rect">
            <a:avLst/>
          </a:prstGeom>
          <a:ln>
            <a:solidFill>
              <a:schemeClr val="bg1">
                <a:lumMod val="25000"/>
              </a:schemeClr>
            </a:solidFill>
          </a:ln>
        </p:spPr>
      </p:pic>
      <p:pic>
        <p:nvPicPr>
          <p:cNvPr id="10" name="Picture 9" descr="A close up of a logo&#10;&#10;Description automatically generated">
            <a:extLst>
              <a:ext uri="{FF2B5EF4-FFF2-40B4-BE49-F238E27FC236}">
                <a16:creationId xmlns:a16="http://schemas.microsoft.com/office/drawing/2014/main" id="{19B2C29A-A87F-4F8D-AC70-A7E5273D9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025" y="2709028"/>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272878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6" name="Picture 5" descr="A close up of a logo&#10;&#10;Description automatically generated">
            <a:extLst>
              <a:ext uri="{FF2B5EF4-FFF2-40B4-BE49-F238E27FC236}">
                <a16:creationId xmlns:a16="http://schemas.microsoft.com/office/drawing/2014/main" id="{8FA19847-FA88-438A-A205-7069077C6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74" y="2733224"/>
            <a:ext cx="5487650" cy="3658433"/>
          </a:xfrm>
          <a:prstGeom prst="rect">
            <a:avLst/>
          </a:prstGeom>
          <a:ln>
            <a:solidFill>
              <a:schemeClr val="bg1">
                <a:lumMod val="25000"/>
              </a:schemeClr>
            </a:solidFill>
          </a:ln>
        </p:spPr>
      </p:pic>
      <p:pic>
        <p:nvPicPr>
          <p:cNvPr id="9" name="Picture 8" descr="A screenshot of a cell phone&#10;&#10;Description automatically generated">
            <a:extLst>
              <a:ext uri="{FF2B5EF4-FFF2-40B4-BE49-F238E27FC236}">
                <a16:creationId xmlns:a16="http://schemas.microsoft.com/office/drawing/2014/main" id="{9E060CFB-0B6B-4909-9BEB-CD8DE9055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278" y="2733223"/>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5362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3" name="Picture 2" descr="A screenshot of a cell phone&#10;&#10;Description automatically generated">
            <a:extLst>
              <a:ext uri="{FF2B5EF4-FFF2-40B4-BE49-F238E27FC236}">
                <a16:creationId xmlns:a16="http://schemas.microsoft.com/office/drawing/2014/main" id="{76515FC0-3E63-4EB9-ADDC-38260CD5A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51" y="2507038"/>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64220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Discuss the implications of your findings. This is where you get to have an open-ended discussion about what your findings "mean".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Average Teacher Salary</a:t>
            </a:r>
          </a:p>
        </p:txBody>
      </p:sp>
      <p:pic>
        <p:nvPicPr>
          <p:cNvPr id="3" name="Picture 2">
            <a:extLst>
              <a:ext uri="{FF2B5EF4-FFF2-40B4-BE49-F238E27FC236}">
                <a16:creationId xmlns:a16="http://schemas.microsoft.com/office/drawing/2014/main" id="{CA1DE44C-DD54-41AC-8C10-3B31FFBE85D9}"/>
              </a:ext>
            </a:extLst>
          </p:cNvPr>
          <p:cNvPicPr>
            <a:picLocks noChangeAspect="1"/>
          </p:cNvPicPr>
          <p:nvPr/>
        </p:nvPicPr>
        <p:blipFill>
          <a:blip r:embed="rId2"/>
          <a:stretch>
            <a:fillRect/>
          </a:stretch>
        </p:blipFill>
        <p:spPr>
          <a:xfrm>
            <a:off x="989784" y="2929479"/>
            <a:ext cx="4438650" cy="2809875"/>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A84F17E4-CE3B-4B6E-A0D6-A0BEB4C33A0E}"/>
              </a:ext>
            </a:extLst>
          </p:cNvPr>
          <p:cNvPicPr>
            <a:picLocks noChangeAspect="1"/>
          </p:cNvPicPr>
          <p:nvPr/>
        </p:nvPicPr>
        <p:blipFill>
          <a:blip r:embed="rId3"/>
          <a:stretch>
            <a:fillRect/>
          </a:stretch>
        </p:blipFill>
        <p:spPr>
          <a:xfrm>
            <a:off x="6470142" y="2929479"/>
            <a:ext cx="4438650" cy="2809875"/>
          </a:xfrm>
          <a:prstGeom prst="rect">
            <a:avLst/>
          </a:prstGeom>
          <a:ln>
            <a:solidFill>
              <a:schemeClr val="bg1">
                <a:lumMod val="25000"/>
              </a:schemeClr>
            </a:solidFill>
          </a:ln>
        </p:spPr>
      </p:pic>
    </p:spTree>
    <p:extLst>
      <p:ext uri="{BB962C8B-B14F-4D97-AF65-F5344CB8AC3E}">
        <p14:creationId xmlns:p14="http://schemas.microsoft.com/office/powerpoint/2010/main" val="9815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Graduation Rates</a:t>
            </a:r>
          </a:p>
        </p:txBody>
      </p:sp>
      <p:pic>
        <p:nvPicPr>
          <p:cNvPr id="9" name="Picture 8">
            <a:extLst>
              <a:ext uri="{FF2B5EF4-FFF2-40B4-BE49-F238E27FC236}">
                <a16:creationId xmlns:a16="http://schemas.microsoft.com/office/drawing/2014/main" id="{9F726407-F6D3-41E8-8700-0338FE8AD2D4}"/>
              </a:ext>
            </a:extLst>
          </p:cNvPr>
          <p:cNvPicPr>
            <a:picLocks noChangeAspect="1"/>
          </p:cNvPicPr>
          <p:nvPr/>
        </p:nvPicPr>
        <p:blipFill>
          <a:blip r:embed="rId2"/>
          <a:stretch>
            <a:fillRect/>
          </a:stretch>
        </p:blipFill>
        <p:spPr>
          <a:xfrm>
            <a:off x="989784" y="2929479"/>
            <a:ext cx="4438650" cy="2809874"/>
          </a:xfrm>
          <a:prstGeom prst="rect">
            <a:avLst/>
          </a:prstGeom>
          <a:ln>
            <a:solidFill>
              <a:schemeClr val="bg1">
                <a:lumMod val="25000"/>
              </a:schemeClr>
            </a:solidFill>
          </a:ln>
        </p:spPr>
      </p:pic>
      <p:pic>
        <p:nvPicPr>
          <p:cNvPr id="10" name="Picture 9">
            <a:extLst>
              <a:ext uri="{FF2B5EF4-FFF2-40B4-BE49-F238E27FC236}">
                <a16:creationId xmlns:a16="http://schemas.microsoft.com/office/drawing/2014/main" id="{76FBC6A9-8E6D-4967-9321-BAE4A71CD63E}"/>
              </a:ext>
            </a:extLst>
          </p:cNvPr>
          <p:cNvPicPr>
            <a:picLocks noChangeAspect="1"/>
          </p:cNvPicPr>
          <p:nvPr/>
        </p:nvPicPr>
        <p:blipFill>
          <a:blip r:embed="rId3"/>
          <a:stretch>
            <a:fillRect/>
          </a:stretch>
        </p:blipFill>
        <p:spPr>
          <a:xfrm>
            <a:off x="6470143" y="2929479"/>
            <a:ext cx="4438649" cy="2809873"/>
          </a:xfrm>
          <a:prstGeom prst="rect">
            <a:avLst/>
          </a:prstGeom>
          <a:ln>
            <a:solidFill>
              <a:schemeClr val="bg1">
                <a:lumMod val="25000"/>
              </a:schemeClr>
            </a:solidFill>
          </a:ln>
        </p:spPr>
      </p:pic>
    </p:spTree>
    <p:extLst>
      <p:ext uri="{BB962C8B-B14F-4D97-AF65-F5344CB8AC3E}">
        <p14:creationId xmlns:p14="http://schemas.microsoft.com/office/powerpoint/2010/main" val="32159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Educational Revenue</a:t>
            </a:r>
          </a:p>
        </p:txBody>
      </p:sp>
      <p:pic>
        <p:nvPicPr>
          <p:cNvPr id="4" name="Picture 3">
            <a:extLst>
              <a:ext uri="{FF2B5EF4-FFF2-40B4-BE49-F238E27FC236}">
                <a16:creationId xmlns:a16="http://schemas.microsoft.com/office/drawing/2014/main" id="{8ACCD9A9-DB1E-4662-B745-6BAE301CE7B3}"/>
              </a:ext>
            </a:extLst>
          </p:cNvPr>
          <p:cNvPicPr>
            <a:picLocks noChangeAspect="1"/>
          </p:cNvPicPr>
          <p:nvPr/>
        </p:nvPicPr>
        <p:blipFill>
          <a:blip r:embed="rId2"/>
          <a:stretch>
            <a:fillRect/>
          </a:stretch>
        </p:blipFill>
        <p:spPr>
          <a:xfrm>
            <a:off x="660899" y="2458811"/>
            <a:ext cx="5305425" cy="3638550"/>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36FC75D9-C7DC-4695-B104-792303CD7A00}"/>
              </a:ext>
            </a:extLst>
          </p:cNvPr>
          <p:cNvPicPr>
            <a:picLocks noChangeAspect="1"/>
          </p:cNvPicPr>
          <p:nvPr/>
        </p:nvPicPr>
        <p:blipFill>
          <a:blip r:embed="rId3"/>
          <a:stretch>
            <a:fillRect/>
          </a:stretch>
        </p:blipFill>
        <p:spPr>
          <a:xfrm>
            <a:off x="6454276" y="2458811"/>
            <a:ext cx="5076825" cy="3686175"/>
          </a:xfrm>
          <a:prstGeom prst="rect">
            <a:avLst/>
          </a:prstGeom>
          <a:ln>
            <a:solidFill>
              <a:schemeClr val="bg1">
                <a:lumMod val="25000"/>
              </a:schemeClr>
            </a:solidFill>
          </a:ln>
        </p:spPr>
      </p:pic>
    </p:spTree>
    <p:extLst>
      <p:ext uri="{BB962C8B-B14F-4D97-AF65-F5344CB8AC3E}">
        <p14:creationId xmlns:p14="http://schemas.microsoft.com/office/powerpoint/2010/main" val="53072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FC9AA1-D9B2-41D8-9969-8DE5F0683BDE}"/>
              </a:ext>
            </a:extLst>
          </p:cNvPr>
          <p:cNvPicPr>
            <a:picLocks noChangeAspect="1"/>
          </p:cNvPicPr>
          <p:nvPr/>
        </p:nvPicPr>
        <p:blipFill>
          <a:blip r:embed="rId2"/>
          <a:stretch>
            <a:fillRect/>
          </a:stretch>
        </p:blipFill>
        <p:spPr>
          <a:xfrm>
            <a:off x="1738312" y="702945"/>
            <a:ext cx="8715375" cy="5972175"/>
          </a:xfrm>
          <a:prstGeom prst="rect">
            <a:avLst/>
          </a:prstGeom>
        </p:spPr>
      </p:pic>
    </p:spTree>
    <p:extLst>
      <p:ext uri="{BB962C8B-B14F-4D97-AF65-F5344CB8AC3E}">
        <p14:creationId xmlns:p14="http://schemas.microsoft.com/office/powerpoint/2010/main" val="43809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 and Hypotheses</a:t>
            </a:r>
          </a:p>
        </p:txBody>
      </p:sp>
      <p:sp>
        <p:nvSpPr>
          <p:cNvPr id="14" name="Content Placeholder 2"/>
          <p:cNvSpPr>
            <a:spLocks noGrp="1"/>
          </p:cNvSpPr>
          <p:nvPr>
            <p:ph idx="1"/>
          </p:nvPr>
        </p:nvSpPr>
        <p:spPr>
          <a:xfrm>
            <a:off x="1280160" y="1911587"/>
            <a:ext cx="9628632" cy="4672482"/>
          </a:xfrm>
        </p:spPr>
        <p:txBody>
          <a:bodyPr>
            <a:normAutofit fontScale="70000" lnSpcReduction="20000"/>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pPr marL="0" indent="0">
              <a:buNone/>
            </a:pPr>
            <a:endParaRPr lang="en-US" sz="1200" dirty="0"/>
          </a:p>
          <a:p>
            <a:r>
              <a:rPr lang="en-US" sz="2800" dirty="0"/>
              <a:t>Null hypotheses (H</a:t>
            </a:r>
            <a:r>
              <a:rPr lang="en-US" sz="1800" dirty="0"/>
              <a:t>o</a:t>
            </a:r>
            <a:r>
              <a:rPr lang="en-US" sz="2800" dirty="0"/>
              <a:t>): Student:teacher ratio does not have an effect on student performance</a:t>
            </a:r>
          </a:p>
          <a:p>
            <a:r>
              <a:rPr lang="en-US" sz="2800" dirty="0"/>
              <a:t>Null hypotheses (H</a:t>
            </a:r>
            <a:r>
              <a:rPr lang="en-US" sz="1800" dirty="0"/>
              <a:t>o</a:t>
            </a:r>
            <a:r>
              <a:rPr lang="en-US" sz="2800" dirty="0"/>
              <a:t>): Teacher salary does not have an effect on student performance</a:t>
            </a:r>
          </a:p>
          <a:p>
            <a:r>
              <a:rPr lang="en-US" sz="2800" dirty="0"/>
              <a:t>Null hypotheses (H</a:t>
            </a:r>
            <a:r>
              <a:rPr lang="en-US" sz="1800" dirty="0"/>
              <a:t>o</a:t>
            </a:r>
            <a:r>
              <a:rPr lang="en-US" sz="2800" dirty="0"/>
              <a:t>): School financials do not have an effect on student performance</a:t>
            </a:r>
          </a:p>
          <a:p>
            <a:r>
              <a:rPr lang="en-US" sz="2800" dirty="0"/>
              <a:t>Null hypotheses (H</a:t>
            </a:r>
            <a:r>
              <a:rPr lang="en-US" sz="1800" dirty="0"/>
              <a:t>o</a:t>
            </a:r>
            <a:r>
              <a:rPr lang="en-US" sz="2800" dirty="0"/>
              <a:t>): Per student spending does not have an effect on student performance</a:t>
            </a:r>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124AC-42FF-45CD-8262-5B895C306952}"/>
              </a:ext>
            </a:extLst>
          </p:cNvPr>
          <p:cNvPicPr>
            <a:picLocks noChangeAspect="1"/>
          </p:cNvPicPr>
          <p:nvPr/>
        </p:nvPicPr>
        <p:blipFill>
          <a:blip r:embed="rId2"/>
          <a:stretch>
            <a:fillRect/>
          </a:stretch>
        </p:blipFill>
        <p:spPr>
          <a:xfrm>
            <a:off x="1714500" y="699543"/>
            <a:ext cx="8763000" cy="5876925"/>
          </a:xfrm>
          <a:prstGeom prst="rect">
            <a:avLst/>
          </a:prstGeom>
          <a:ln>
            <a:solidFill>
              <a:schemeClr val="bg1">
                <a:lumMod val="25000"/>
              </a:schemeClr>
            </a:solidFill>
          </a:ln>
        </p:spPr>
      </p:pic>
    </p:spTree>
    <p:extLst>
      <p:ext uri="{BB962C8B-B14F-4D97-AF65-F5344CB8AC3E}">
        <p14:creationId xmlns:p14="http://schemas.microsoft.com/office/powerpoint/2010/main" val="32863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2" y="1884883"/>
            <a:ext cx="3167957" cy="274253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3136394" y="4097303"/>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3078415" y="6078148"/>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18" y="4709749"/>
            <a:ext cx="2143125" cy="1987879"/>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2" name="Picture 2" descr="Image result for party cartoon">
            <a:extLst>
              <a:ext uri="{FF2B5EF4-FFF2-40B4-BE49-F238E27FC236}">
                <a16:creationId xmlns:a16="http://schemas.microsoft.com/office/drawing/2014/main" id="{7417C002-7D1D-4A05-A455-4A12241B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525" y="2386012"/>
            <a:ext cx="2190750" cy="208597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lnSpcReduction="10000"/>
          </a:bodyPr>
          <a:lstStyle/>
          <a:p>
            <a:pPr marL="0" indent="0">
              <a:buNone/>
            </a:pPr>
            <a:endParaRPr lang="en-US" dirty="0"/>
          </a:p>
          <a:p>
            <a:r>
              <a:rPr lang="en-US" dirty="0"/>
              <a:t>Deep dive into datafiles</a:t>
            </a:r>
          </a:p>
          <a:p>
            <a:r>
              <a:rPr lang="en-US" dirty="0"/>
              <a:t>Identify outliers and issues from visualizations</a:t>
            </a:r>
          </a:p>
          <a:p>
            <a:r>
              <a:rPr lang="en-US" dirty="0"/>
              <a:t>Cleanup directly in excel file as well as </a:t>
            </a:r>
            <a:r>
              <a:rPr lang="en-US" dirty="0" err="1"/>
              <a:t>Jupyter</a:t>
            </a:r>
            <a:r>
              <a:rPr lang="en-US" dirty="0"/>
              <a:t> notebooks</a:t>
            </a:r>
          </a:p>
          <a:p>
            <a:pPr lvl="1"/>
            <a:r>
              <a:rPr lang="en-US" dirty="0"/>
              <a:t>Oklahoma</a:t>
            </a:r>
          </a:p>
          <a:p>
            <a:pPr lvl="1"/>
            <a:r>
              <a:rPr lang="en-US" dirty="0"/>
              <a:t>Alabama</a:t>
            </a:r>
          </a:p>
          <a:p>
            <a:pPr lvl="1"/>
            <a:r>
              <a:rPr lang="en-US" dirty="0" err="1"/>
              <a:t>etc</a:t>
            </a:r>
            <a:endParaRPr lang="en-US" dirty="0"/>
          </a:p>
          <a:p>
            <a:r>
              <a:rPr lang="en-US" dirty="0"/>
              <a:t>Re-defined parameters</a:t>
            </a:r>
          </a:p>
          <a:p>
            <a:r>
              <a:rPr lang="en-US" dirty="0"/>
              <a:t>Re-established metrics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795</TotalTime>
  <Words>725</Words>
  <Application>Microsoft Office PowerPoint</Application>
  <PresentationFormat>Widescreen</PresentationFormat>
  <Paragraphs>155</Paragraphs>
  <Slides>30</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Wingdings</vt:lpstr>
      <vt:lpstr>Educational subjects 16x9</vt:lpstr>
      <vt:lpstr>Academic Review  A dive into the effects of different variables on student performance in US Public Schools</vt:lpstr>
      <vt:lpstr>Motivation</vt:lpstr>
      <vt:lpstr>Core Questions and Hypotheses</vt:lpstr>
      <vt:lpstr>PowerPoint Presentation</vt:lpstr>
      <vt:lpstr>Our Process</vt:lpstr>
      <vt:lpstr>Discovery and Data Sources</vt:lpstr>
      <vt:lpstr>Data Cleanup</vt:lpstr>
      <vt:lpstr>Data Analysis</vt:lpstr>
      <vt:lpstr>PowerPoint Presentation</vt:lpstr>
      <vt:lpstr>US Public Schools Overview</vt:lpstr>
      <vt:lpstr>Key Findings</vt:lpstr>
      <vt:lpstr>Aggregate Findings – US Trends</vt:lpstr>
      <vt:lpstr>Aggregate Findings – US Trends</vt:lpstr>
      <vt:lpstr>Aggregate Findings – US Trends</vt:lpstr>
      <vt:lpstr>Granular Findings - State Regress</vt:lpstr>
      <vt:lpstr>Granular Findings - State Regress</vt:lpstr>
      <vt:lpstr>Micro Findings – Georgia Regress</vt:lpstr>
      <vt:lpstr>Micro Findings – Georgia</vt:lpstr>
      <vt:lpstr>Regional Findings – Statistical Testing</vt:lpstr>
      <vt:lpstr>Regional Findings – Statistical Testing</vt:lpstr>
      <vt:lpstr>Regional Findings – Statistical Testing</vt:lpstr>
      <vt:lpstr>Regional Findings – Statistical Testing</vt:lpstr>
      <vt:lpstr>PowerPoint Presentation</vt:lpstr>
      <vt:lpstr>Implications </vt:lpstr>
      <vt:lpstr>Appendix</vt:lpstr>
      <vt:lpstr>US v GA Average Teacher Salary</vt:lpstr>
      <vt:lpstr>US v GA Graduation Rates</vt:lpstr>
      <vt:lpstr>US v GA Educational Revenue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114</cp:revision>
  <dcterms:created xsi:type="dcterms:W3CDTF">2020-01-25T18:18:03Z</dcterms:created>
  <dcterms:modified xsi:type="dcterms:W3CDTF">2020-02-02T18:46:47Z</dcterms:modified>
</cp:coreProperties>
</file>